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5" r:id="rId5"/>
    <p:sldId id="276" r:id="rId6"/>
    <p:sldId id="277" r:id="rId7"/>
    <p:sldId id="271" r:id="rId8"/>
    <p:sldId id="270" r:id="rId9"/>
    <p:sldId id="265" r:id="rId10"/>
    <p:sldId id="280" r:id="rId11"/>
    <p:sldId id="266" r:id="rId12"/>
    <p:sldId id="281" r:id="rId13"/>
    <p:sldId id="286" r:id="rId14"/>
    <p:sldId id="282" r:id="rId15"/>
    <p:sldId id="287" r:id="rId16"/>
    <p:sldId id="283" r:id="rId17"/>
    <p:sldId id="284" r:id="rId18"/>
    <p:sldId id="288" r:id="rId19"/>
    <p:sldId id="289" r:id="rId20"/>
    <p:sldId id="290" r:id="rId21"/>
    <p:sldId id="291" r:id="rId22"/>
    <p:sldId id="292" r:id="rId23"/>
    <p:sldId id="293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3F061-0072-4E7D-B73F-AB670AD05EC7}" type="datetimeFigureOut">
              <a:rPr lang="es-MX" smtClean="0"/>
              <a:pPr/>
              <a:t>23/11/2012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9A2AC-E215-4B6A-B3C9-71FAFBFE694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//commons.wikimedia.org/wiki/File:Escudo-UNAM-escalable.sv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us.cdn4.123rf.com/168nwm/apostrophe/apostrophe1109/apostrophe110900027/10717214-fondo-azul-con-cinta-de-o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123728" y="260648"/>
            <a:ext cx="3382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ln w="18000">
                  <a:solidFill>
                    <a:srgbClr val="996600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9966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ill Sans Ultra Bold" pitchFamily="34" charset="0"/>
              </a:rPr>
              <a:t>U.N.A. M.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1259" y="1124744"/>
            <a:ext cx="55534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smtClean="0">
                <a:ln>
                  <a:solidFill>
                    <a:srgbClr val="996600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E.N. P.</a:t>
            </a:r>
          </a:p>
          <a:p>
            <a:pPr algn="ctr"/>
            <a:r>
              <a:rPr lang="es-MX" sz="2400" dirty="0" smtClean="0">
                <a:ln>
                  <a:solidFill>
                    <a:srgbClr val="996600"/>
                  </a:solidFill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PLANTEL 6 “ANTONIO CASO”</a:t>
            </a:r>
          </a:p>
          <a:p>
            <a:endParaRPr lang="es-MX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5589240"/>
            <a:ext cx="7174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n>
                  <a:solidFill>
                    <a:srgbClr val="996600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Alumnas: Díaz Cerón Diana Berenice </a:t>
            </a:r>
          </a:p>
          <a:p>
            <a:r>
              <a:rPr lang="es-MX" sz="2400" dirty="0">
                <a:ln>
                  <a:solidFill>
                    <a:srgbClr val="996600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MX" sz="2400" dirty="0" smtClean="0">
                <a:ln>
                  <a:solidFill>
                    <a:srgbClr val="996600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               Uranga </a:t>
            </a:r>
            <a:r>
              <a:rPr lang="es-MX" sz="2400" dirty="0" err="1" smtClean="0">
                <a:ln>
                  <a:solidFill>
                    <a:srgbClr val="996600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Ibañez</a:t>
            </a:r>
            <a:r>
              <a:rPr lang="es-MX" sz="2400" dirty="0" smtClean="0">
                <a:ln>
                  <a:solidFill>
                    <a:srgbClr val="996600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MX" sz="2400" dirty="0" err="1" smtClean="0">
                <a:ln>
                  <a:solidFill>
                    <a:srgbClr val="996600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Aleiram</a:t>
            </a:r>
            <a:r>
              <a:rPr lang="es-MX" sz="2400" dirty="0" smtClean="0">
                <a:ln>
                  <a:solidFill>
                    <a:srgbClr val="996600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Andrea</a:t>
            </a:r>
            <a:endParaRPr lang="es-MX" sz="2400" dirty="0">
              <a:ln>
                <a:solidFill>
                  <a:srgbClr val="996600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5085184"/>
            <a:ext cx="7108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ln>
                  <a:solidFill>
                    <a:srgbClr val="996600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Profesora :  García Garduño Esther Elena</a:t>
            </a:r>
            <a:endParaRPr lang="es-MX" sz="2400" dirty="0">
              <a:ln>
                <a:solidFill>
                  <a:srgbClr val="996600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512" y="4509120"/>
            <a:ext cx="4559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n>
                  <a:solidFill>
                    <a:srgbClr val="996600"/>
                  </a:solidFill>
                </a:ln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Materia: SOCIOLOGÍA </a:t>
            </a:r>
            <a:endParaRPr lang="es-MX" sz="2800" dirty="0">
              <a:ln>
                <a:solidFill>
                  <a:srgbClr val="996600"/>
                </a:solidFill>
              </a:ln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55576" y="2924944"/>
            <a:ext cx="8119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996600"/>
                </a:solidFill>
                <a:effectLst>
                  <a:glow rad="101600">
                    <a:srgbClr val="996600">
                      <a:alpha val="6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VIOLENCIA LABORAL</a:t>
            </a:r>
            <a:endParaRPr lang="es-MX" sz="7200" b="1" dirty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rgbClr val="996600"/>
              </a:solidFill>
              <a:effectLst>
                <a:glow rad="101600">
                  <a:srgbClr val="996600">
                    <a:alpha val="6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30" name="Picture 6" descr="Escudo-UNAM-escalabl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80728"/>
            <a:ext cx="1512168" cy="1701189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commons/thumb/5/5e/Escudo_enp_6.png.svg/200px-Escudo_enp_6.png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916832"/>
            <a:ext cx="826300" cy="9130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5576" y="476672"/>
            <a:ext cx="74168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  <a:cs typeface="Arial" pitchFamily="34" charset="0"/>
              </a:rPr>
              <a:t>L</a:t>
            </a:r>
            <a:r>
              <a:rPr lang="es-MX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a presión de trabajo y un volumen de trabajo excesivo, la falta de autonomía y de apoyo social en el trabajo, la desaparición gradual de la tradicional distinción entre hogar y lugar de trabajo, los trastornos emocionales en un entorno sumamente competitivo, la violencia y el acoso moral han surgido como riesgos significativos en el lugar de trabajo actual.</a:t>
            </a:r>
          </a:p>
          <a:p>
            <a:pPr algn="ctr"/>
            <a:endParaRPr lang="es-MX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://3.bp.blogspot.com/_QfFdPvqyz70/SYRZBuj6zPI/AAAAAAAAAw0/1tfH_Bd5Mm4/s400/stres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0408">
            <a:off x="3059832" y="3645024"/>
            <a:ext cx="25908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-180528" y="26064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  <a:latin typeface="Goudy Stout" pitchFamily="18" charset="0"/>
              </a:rPr>
              <a:t>LAS ENFERMEDADES QUE CAUSA ESTA VIOLENCIA </a:t>
            </a:r>
            <a:endParaRPr lang="es-MX" sz="2400" b="1" dirty="0">
              <a:solidFill>
                <a:srgbClr val="C00000"/>
              </a:solidFill>
              <a:latin typeface="Goudy Stout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  <a:cs typeface="Arial" pitchFamily="34" charset="0"/>
              </a:rPr>
              <a:t>U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na víctima de acoso moral puede presentar un complejo síndrome psicosomático y psiquiátrico por reacciones emocionales graves como el miedo, la ansiedad, la sensación de indefensión, hasta la depresión. Esos sentimientos pueden manifestarse en forma de variados trastornos sociales y psicosomáticos, como desánimo, aislamiento y desajuste social, sentimiento de incompetencia profesional e impotencia, enfermedades psicosomáticas, miedo extremo o irracional de regresar al trabajo o realizar actividades antes rutinarias, insatisfacción general con el trabajo y menor grado de dedicación en la</a:t>
            </a:r>
          </a:p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organización.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Picture 2" descr="http://1.bp.blogspot.com/-UWCiDEV4g9A/TfUY4-8dCqI/AAAAAAAAADw/j9Uvo65ajbU/s1600/acoso+mo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33056"/>
            <a:ext cx="4229592" cy="278092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1340768"/>
            <a:ext cx="46788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 smtClean="0">
                <a:solidFill>
                  <a:srgbClr val="002060"/>
                </a:solidFill>
                <a:latin typeface="Cooper Black" pitchFamily="18" charset="0"/>
                <a:cs typeface="Arial" pitchFamily="34" charset="0"/>
              </a:rPr>
              <a:t>MOBBING</a:t>
            </a:r>
          </a:p>
          <a:p>
            <a:pPr algn="ctr"/>
            <a:r>
              <a:rPr lang="es-MX" sz="2800" dirty="0" smtClean="0">
                <a:solidFill>
                  <a:srgbClr val="002060"/>
                </a:solidFill>
                <a:latin typeface="Cooper Black" pitchFamily="18" charset="0"/>
                <a:cs typeface="Arial" pitchFamily="34" charset="0"/>
              </a:rPr>
              <a:t>“linchamiento’’</a:t>
            </a:r>
          </a:p>
          <a:p>
            <a:pPr algn="ctr"/>
            <a:r>
              <a:rPr lang="es-MX" sz="2800" dirty="0" smtClean="0">
                <a:solidFill>
                  <a:srgbClr val="002060"/>
                </a:solidFill>
                <a:latin typeface="Cooper Black" pitchFamily="18" charset="0"/>
                <a:cs typeface="Arial" pitchFamily="34" charset="0"/>
              </a:rPr>
              <a:t>Emocional en el trabajo’’</a:t>
            </a:r>
          </a:p>
          <a:p>
            <a:endParaRPr lang="es-MX" sz="2800" dirty="0"/>
          </a:p>
        </p:txBody>
      </p:sp>
      <p:sp>
        <p:nvSpPr>
          <p:cNvPr id="4" name="3 Rectángulo"/>
          <p:cNvSpPr/>
          <p:nvPr/>
        </p:nvSpPr>
        <p:spPr>
          <a:xfrm>
            <a:off x="323528" y="33569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Se considera un método sofisticado de hostigamiento ya que no deja huellas tangibles. Dentro de la vida laboral su práctica conlleva un tratamiento hostil, llevado de manera continua y sistemática que produce en la víctima una sensación de soledad e impotencia 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Picture 2" descr="http://gandia.nueva-acropolis.es/images/acoso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068960"/>
            <a:ext cx="3456384" cy="22617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683568" y="1124744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Algunas de las manifestaciones del acoso verbal son tan simples como son el uso de cierto tono de voz que acuse, intimide o falte al respeto a otro . Sus efectos emocionales incluyen: ansiedad, tristeza, irritabilidad, miedo y depresión, que afectan directamente el desempeño profesional de las personas sujetas a violencia laboral. **ver </a:t>
            </a:r>
            <a:r>
              <a:rPr lang="es-MX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Grenyer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 .Para la OSHA </a:t>
            </a:r>
            <a:r>
              <a:rPr lang="es-MX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Occupational</a:t>
            </a:r>
            <a:r>
              <a:rPr lang="es-MX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 Safety and </a:t>
            </a:r>
            <a:r>
              <a:rPr lang="es-MX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Health</a:t>
            </a:r>
            <a:r>
              <a:rPr lang="es-MX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s-MX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Administration</a:t>
            </a:r>
            <a:r>
              <a:rPr lang="es-MX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, la calumnia o difamación también son considerados formas de violencia 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23728" y="476672"/>
            <a:ext cx="3845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ACOSO VERBAL</a:t>
            </a:r>
            <a:endParaRPr lang="es-MX" sz="36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www.mejoraemocional.com/wp-content/uploads/2010/02/violencia-verb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3816424" cy="25264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211960" y="0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La situación de la mujer en México desde la mitad del siglo XX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a presentado un incremento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 educativo con 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la presencia de mujeres en la escuela y la subsecuente elevación del promedio de escolaridad femenina: la escolaridad promedio de las de 15 anos y mas paso de 6 años en el año 1990 a 7.9 en 2005, su incorporación masiva al mercado de trabajo extra domestico desde la década de los setenta, a veces como parte de las estrategias de los hogares en respuesta a las crisis económicas: la tasa de participación femenina de las mujeres de 30-39 años era de era de 49% en 1997 y de 54% en 2008.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" name="Picture 2" descr="http://2.bp.blogspot.com/-tuIYoizoJNw/TWGjTe2NicI/AAAAAAAAEFU/MuE5qNQQq0Y/s400/1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3219450" cy="33337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-14546" y="188640"/>
            <a:ext cx="91759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Cooper Black" pitchFamily="18" charset="0"/>
              </a:rPr>
              <a:t>Un sector de la población que es muy agredido </a:t>
            </a:r>
          </a:p>
          <a:p>
            <a:pPr algn="ctr"/>
            <a:r>
              <a:rPr lang="es-MX" sz="2800" b="1" dirty="0" smtClean="0">
                <a:solidFill>
                  <a:schemeClr val="tx2">
                    <a:lumMod val="50000"/>
                  </a:schemeClr>
                </a:solidFill>
                <a:latin typeface="Cooper Black" pitchFamily="18" charset="0"/>
              </a:rPr>
              <a:t>laboralmente es el de las madres solteras.</a:t>
            </a:r>
            <a:endParaRPr lang="es-MX" b="1" dirty="0" smtClean="0">
              <a:solidFill>
                <a:schemeClr val="tx2">
                  <a:lumMod val="50000"/>
                </a:schemeClr>
              </a:solidFill>
              <a:latin typeface="Cooper Black" pitchFamily="18" charset="0"/>
            </a:endParaRPr>
          </a:p>
          <a:p>
            <a:endParaRPr lang="es-MX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*Este sector conforma el 40 % de  la fuerza laboral femenina del país.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*Tienen un ingreso promedio de 2.2 salarios mínimos.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*Son frecuentemente humilladas y hostigadas en sus centros de trabajo.</a:t>
            </a:r>
          </a:p>
          <a:p>
            <a:endParaRPr lang="es-MX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2555776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11266" name="Picture 2" descr="http://www.iprofesional.com/adjuntos/jpg/2011/09/349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84984"/>
            <a:ext cx="4389140" cy="33133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51520" y="260648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El Instituto Nacional de las Mujeres ( </a:t>
            </a:r>
            <a:r>
              <a:rPr lang="es-MX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Inmujeres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) destaca que del total de mujeres que trabajan,  65% se concentran en el sector servicios, ( restaurantes y comercios) , 20.2% son empleadas de oficinas , 13% lo  hace sin recibir ninguna remuneración y  solo el 1.8 % son empleadoras.</a:t>
            </a:r>
          </a:p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 la par de estas cifras con datos de la Encuesta Nacional del Empleo del Instituto Nacional de Estadística y Geografía ( INEGI) , el organismo señala que se registra una marcada diferencia salarial con los varones. </a:t>
            </a:r>
          </a:p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Se detectó que en las empresas y en el sector servicios, se pagan salarios hasta 50% inferiores a los que  reciben los hombres por el mismo horario o actividad. 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sahuayomich.gob.mx/sitio/images/stories/notas/2012/laboral/R02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61048"/>
            <a:ext cx="4176464" cy="26450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51520" y="6206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El </a:t>
            </a: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70% 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de las mujeres  trabajadoras entre los 22 y 40 años , han sufrido hostigamiento sexual y de ellas 4 de cada 10 han tenido que renunciar ante la presión psicológica que son sometidas , generalmente, por los jefes inmediatos.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422108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 pesar de esto, el acoso sexual esta  tipificado únicamente en 17 entidades del país con sanciones que no exceden los 40 días de salario mínimo. </a:t>
            </a: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Además de que la afectada debe presentar testigos y pruebas. 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Picture 2" descr="http://3.bp.blogspot.com/-GxXplI6C0Fw/UAAXZhC9vSI/AAAAAAAAC5Y/xAeHSyN0qsA/s1600/violencia+laboral+contra+la+muj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890" y="1124744"/>
            <a:ext cx="4198110" cy="232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23528" y="54868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Las principales victimas de hostigamiento sexual  son: 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*Las secretarias con 30 % de los casos.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*Las trabajadoras de empresas de maquila con 28%.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*Las demostradoras con 20%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*Las cajeras y meseras con 18%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*Y el resto suelen ser empleadas y personal de intendencia.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0962" name="Picture 2" descr="http://aruasjf.files.wordpress.com/2009/06/acososexualeneltrabajo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4286250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83568" y="1196752"/>
            <a:ext cx="7885384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  <a:cs typeface="Arial" pitchFamily="34" charset="0"/>
              </a:rPr>
              <a:t>L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a prevención es la mejor forma de iniciar una labor para una organización libre de violencia; seguida del establecimiento de políticas, que incluyan definiciones y conceptos y sanciones para quienes no sigan sus lineamientos es la primera parte. </a:t>
            </a:r>
          </a:p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La localización de ésta en áreas visibles y su distribución entre los empleados determinan en sí misma un avance considerable. Poner mayor cuidado en los procesos de selección de personal y en la permanencia del mismo en la empresa, así como el diseño de un ambiente físico que contribuya a mejorar la visibilidad, a controlar el acceso y a mejorar las áreas comunes. Finalmente el fomentar una comunicación efectiva entre el personal para reportar cualquier incidente violento dentro de la empresa puede contribuir a la mejora de la calidad del medio laboral en general. 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332656"/>
            <a:ext cx="4778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rgbClr val="C00000"/>
                </a:solidFill>
                <a:latin typeface="Cooper Black" pitchFamily="18" charset="0"/>
              </a:rPr>
              <a:t>¿QUÉ PODEMOS HACER?</a:t>
            </a:r>
            <a:endParaRPr lang="es-MX" sz="2800" dirty="0">
              <a:solidFill>
                <a:srgbClr val="C0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55776" y="404664"/>
            <a:ext cx="358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¿</a:t>
            </a:r>
            <a:r>
              <a:rPr lang="es-MX" dirty="0" smtClean="0">
                <a:solidFill>
                  <a:srgbClr val="C00000"/>
                </a:solidFill>
                <a:latin typeface="Andalus" pitchFamily="2" charset="-78"/>
                <a:cs typeface="Andalus" pitchFamily="2" charset="-78"/>
              </a:rPr>
              <a:t>QUÉ ES LA VIOLENCIA LABORAL?</a:t>
            </a:r>
          </a:p>
          <a:p>
            <a:endParaRPr lang="es-MX" dirty="0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xARwDASIAAhEBAxEB/8QAGQABAQEBAQEAAAAAAAAAAAAAAAIBBAMH/8QAFhABAQEAAAAAAAAAAAAAAAAAABEB/8QAFAEBAAAAAAAAAAAAAAAAAAAAAP/EABQRAQAAAAAAAAAAAAAAAAAAAAD/2gAMAwEAAhEDEQA/APqLU0oKZSlAoylBowBpWUoNoVlBQwBowBpWFBtGUBQwBowBpWUoNaloNGANamtBrU1oKGFBz1tRW0FUrKUGjAG0rAG0YA1tTSg2tqaUFUYUGjKA0ZSg2tTSgqia2g0YA0rCg2tTSgorKUFVqK2gsTW0HLW1FbQXSppQVSppQVSspQbSspQVSppQVSppQVSppQVSppQVSspQVSppQVSppQVSppQVSspQbW1NKCqVNKC62oraCs1tTW0HJW1FbQXSppQVW1FbQVSppQVSppQVSppQVSppQVSpraCqVNKCqVNKCqVNKCqVNKCq2opQXSppQVSppQVSppQXW1FbQXW155raDlraitoKraitoKraitoKpU0oKpU0oKpU0oKpU0oKpU0oLpUVtBVKmlBVKmlBVKmlBVKmlBVKmtoKpU0oKpU0oLpU0oLzW1Ga2g5K2oraC62oraCqVNKC6VNKCqVNKCqVNKCqVNKCqVNKC6VNKCqVNKCqVNKCqVNKCqVNKCq2opQXSppQVSppQVW1FbQXmtqK2g5K2ozW0F1tRW0FUqaUF0qaUFUqaUFUqaUFUqaUFVtTSgqlTSgqlSUFUqaUFUqaUFUqaUFVtTSgqlTSgqlTSgqtqK2gutqKUHLmtqK2gutqK2gqtqK2gqlTSgqlTSgqlS2g2tqaUFUqaUFUqaUFUqQFUrKUG0rKUFUqaUFUqaUFUqaUFUqSgulTSgulTSg5q2orQXSpraCqVNAVSsAVSpoChNbQbSsoDa2ppQVSpAVSpAVSsoDaVgDaVlAa2pKCqVNKCqVJQVSprQVW1FbQc2a1LQUJaChgDWpKChLQaVgDRlAa1LQaMAbSsAaMoDRgChLQaMAaMAaMAaVhQVSpraDnaloKGAKGANKxoNGANGANawBowBowBowoNoADWANGANGANGFBowBowBtGAPFoANABoAAAY0AAAAAaAAAAAAYANAAAAAAAAAAAAYAP/9k="/>
          <p:cNvSpPr>
            <a:spLocks noChangeAspect="1" noChangeArrowheads="1"/>
          </p:cNvSpPr>
          <p:nvPr/>
        </p:nvSpPr>
        <p:spPr bwMode="auto">
          <a:xfrm>
            <a:off x="63500" y="-8207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899592" y="260648"/>
            <a:ext cx="7697941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MX" sz="2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oudy Stout" pitchFamily="18" charset="0"/>
              </a:rPr>
              <a:t>¿QUÉ ES LA VIOLENCIA </a:t>
            </a:r>
          </a:p>
          <a:p>
            <a:pPr algn="ctr"/>
            <a:r>
              <a:rPr lang="es-MX" sz="28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oudy Stout" pitchFamily="18" charset="0"/>
              </a:rPr>
              <a:t>LABORAL?</a:t>
            </a:r>
            <a:endParaRPr lang="es-MX" sz="28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oudy Stout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9553" y="1844824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  <a:cs typeface="Arial" pitchFamily="34" charset="0"/>
              </a:rPr>
              <a:t>E</a:t>
            </a:r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s toda acción ejercida en el ámbito del trabajo que manifieste abuso de poder por parte del empleador, del personal jerárquico o de quien tenga influencias de cualquier tipo sobre la superioridad</a:t>
            </a:r>
            <a:r>
              <a:rPr lang="es-MX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</a:t>
            </a:r>
            <a:endParaRPr lang="es-MX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6" descr="http://4.bp.blogspot.com/_C4s85t4gTGo/S8TrxbikBSI/AAAAAAAAABY/0U8OGq56iVo/s320/Imag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645024"/>
            <a:ext cx="2800350" cy="274320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39552" y="404664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3600" b="1" dirty="0" smtClean="0">
                <a:solidFill>
                  <a:schemeClr val="tx1">
                    <a:lumMod val="95000"/>
                  </a:schemeClr>
                </a:solidFill>
                <a:latin typeface="Broadway" pitchFamily="82" charset="0"/>
                <a:cs typeface="Arial" pitchFamily="34" charset="0"/>
              </a:rPr>
              <a:t>P</a:t>
            </a:r>
            <a:r>
              <a:rPr lang="es-MX" sz="2000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  <a:cs typeface="Arial" pitchFamily="34" charset="0"/>
              </a:rPr>
              <a:t>ara la STPS,(</a:t>
            </a:r>
            <a:r>
              <a:rPr lang="es-MX" sz="2000" dirty="0" smtClean="0">
                <a:latin typeface="Century Gothic" pitchFamily="34" charset="0"/>
                <a:cs typeface="Arial" pitchFamily="34" charset="0"/>
              </a:rPr>
              <a:t>La Secretaría del Trabajo y Previsión Social) </a:t>
            </a:r>
            <a:r>
              <a:rPr lang="es-MX" sz="2000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  <a:cs typeface="Arial" pitchFamily="34" charset="0"/>
              </a:rPr>
              <a:t> "en ninguna circunstancia o espacio de la vida humana, la violencia debe ser tolerada como una expresión del comportamiento humano y en cualquiera de sus manifestaciones, y en especial la que se ejerce contra las mujeres, la niñez o los grupos vulnerables, debe ser anulada de la vida personal y social, inclusive como vía para resolver divergencias o conflictos".</a:t>
            </a:r>
            <a:endParaRPr lang="es-MX" sz="2000" dirty="0">
              <a:solidFill>
                <a:schemeClr val="tx1">
                  <a:lumMod val="9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" name="Picture 2" descr="http://www.rosarionet.com.ar/rnetw/_img/a133h25000078192e78f1ea63f9625819ae6995f77d2ec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6184">
            <a:off x="5185344" y="3652794"/>
            <a:ext cx="3672408" cy="27175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190"/>
            <a:ext cx="9144000" cy="684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55576" y="332656"/>
            <a:ext cx="7720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  <a:latin typeface="Goudy Stout" pitchFamily="18" charset="0"/>
              </a:rPr>
              <a:t>BIBLIOGRAFÍA </a:t>
            </a:r>
            <a:endParaRPr lang="es-MX" sz="4000" dirty="0">
              <a:solidFill>
                <a:schemeClr val="accent1">
                  <a:lumMod val="50000"/>
                </a:schemeClr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free-power-point-templates.com/wp-content/uploads/2010/09/815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620688"/>
            <a:ext cx="65697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GRACIAS POR </a:t>
            </a:r>
          </a:p>
          <a:p>
            <a:pPr algn="ctr"/>
            <a:r>
              <a:rPr lang="es-MX" sz="6600" b="1" dirty="0" smtClean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SU ATENCIÓN </a:t>
            </a:r>
            <a:endParaRPr lang="es-MX" sz="6600" b="1" dirty="0">
              <a:solidFill>
                <a:schemeClr val="accent2">
                  <a:lumMod val="75000"/>
                </a:schemeClr>
              </a:solidFill>
              <a:latin typeface="Broadway" pitchFamily="82" charset="0"/>
            </a:endParaRPr>
          </a:p>
        </p:txBody>
      </p:sp>
      <p:pic>
        <p:nvPicPr>
          <p:cNvPr id="48132" name="Picture 4" descr="http://fotos.imagenesdeposito.com/imagenes/g/gracias_por_ser_mi_amigo-123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4"/>
            <a:ext cx="3286125" cy="328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51520" y="18864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 smtClean="0">
                <a:solidFill>
                  <a:schemeClr val="accent1">
                    <a:lumMod val="50000"/>
                  </a:schemeClr>
                </a:solidFill>
                <a:latin typeface="Broadway" pitchFamily="82" charset="0"/>
                <a:cs typeface="Arial" pitchFamily="34" charset="0"/>
              </a:rPr>
              <a:t>L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a violencia laboral se puede manifestar como una </a:t>
            </a:r>
            <a:r>
              <a:rPr lang="es-MX" sz="2400" b="1" i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acción de abuso de poder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Arial" pitchFamily="34" charset="0"/>
              </a:rPr>
              <a:t> de muchas formas: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56467"/>
            <a:ext cx="730377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*Maltrato verbal.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*Maltrato físico  y/o psíquico.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*Acoso laboral (persecución en la realización de tareas. desigualdad en la distribución de tarea)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*Tareas imposibles de realizar.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*Acoso sexual.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*Discriminación y cualquier acción que implique menoscabo, segregación y/o exclusión.</a:t>
            </a:r>
          </a:p>
          <a:p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*Descalificación del desempeño del empleado, asignarle cargas mayores, magnificar sus errores, ignorarlo</a:t>
            </a:r>
          </a:p>
          <a:p>
            <a:endParaRPr lang="es-MX" dirty="0"/>
          </a:p>
        </p:txBody>
      </p:sp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79512" y="260648"/>
            <a:ext cx="5814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 smtClean="0">
                <a:solidFill>
                  <a:srgbClr val="C00000"/>
                </a:solidFill>
                <a:latin typeface="Goudy Stout" pitchFamily="18" charset="0"/>
              </a:rPr>
              <a:t>Justificación</a:t>
            </a:r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1124744"/>
            <a:ext cx="6513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  <a:cs typeface="Arial" pitchFamily="34" charset="0"/>
              </a:rPr>
              <a:t>T</a:t>
            </a: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rastornos de la personalidad en los trabajadores</a:t>
            </a:r>
          </a:p>
          <a:p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355976" y="1988840"/>
            <a:ext cx="45365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Las causas para ejercerla son diversas que pueden ir desde el estrés, la violencia doméstica hasta el abuso emocional ejercido a los agresores en el seno de la familia. Otras fuentes son parte incluso de la vida laboral, como suspensiones temporales y despidos. </a:t>
            </a:r>
          </a:p>
          <a:p>
            <a:endParaRPr lang="es-MX" dirty="0"/>
          </a:p>
        </p:txBody>
      </p:sp>
      <p:pic>
        <p:nvPicPr>
          <p:cNvPr id="19458" name="Picture 2" descr="http://s3.amazonaws.com/elespectador/files/images/ca8a7b5d1864767aa26fd2576d885d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3960440" cy="3552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4572000" y="260648"/>
            <a:ext cx="4410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LO QUE OCURRE… </a:t>
            </a:r>
            <a:endParaRPr lang="es-MX" sz="32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99792" y="2780928"/>
            <a:ext cx="4572000" cy="178510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En lo político:</a:t>
            </a:r>
          </a:p>
          <a:p>
            <a:pPr algn="ctr"/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Las empresas utilizan políticas de mayor control con mayores restricciones sobre el trabajador 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debido a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sus conductas antisociales dentro del trabajo.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24744"/>
            <a:ext cx="4572000" cy="15081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En lo familiar:</a:t>
            </a:r>
          </a:p>
          <a:p>
            <a:pPr algn="ctr"/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Un trabajador violentado</a:t>
            </a:r>
          </a:p>
          <a:p>
            <a:pPr algn="ctr"/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 emite en el interior de su </a:t>
            </a:r>
          </a:p>
          <a:p>
            <a:pPr algn="ctr"/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familia situaciones iguales.</a:t>
            </a:r>
          </a:p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483768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4283968" y="4653136"/>
            <a:ext cx="4572000" cy="206210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En lo social:</a:t>
            </a:r>
          </a:p>
          <a:p>
            <a:pPr algn="ctr"/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En el interior de la empresa la productividad se vuelve ineficiente por parte del trabajador, el ambiente se crea tenso , falta de cooperación para desempeñar las funciones en el trabajo.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Conector"/>
          <p:cNvSpPr/>
          <p:nvPr/>
        </p:nvSpPr>
        <p:spPr>
          <a:xfrm>
            <a:off x="2915816" y="1916832"/>
            <a:ext cx="3384376" cy="3096344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50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VIOLENCIA LABORAL</a:t>
            </a:r>
            <a:endParaRPr lang="es-MX" sz="350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1" name="10 Flecha abajo"/>
          <p:cNvSpPr/>
          <p:nvPr/>
        </p:nvSpPr>
        <p:spPr>
          <a:xfrm rot="10800000">
            <a:off x="4355976" y="980728"/>
            <a:ext cx="288032" cy="83439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Flecha abajo"/>
          <p:cNvSpPr/>
          <p:nvPr/>
        </p:nvSpPr>
        <p:spPr>
          <a:xfrm>
            <a:off x="4860032" y="5085184"/>
            <a:ext cx="288032" cy="9361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derecha"/>
          <p:cNvSpPr/>
          <p:nvPr/>
        </p:nvSpPr>
        <p:spPr>
          <a:xfrm rot="19825400">
            <a:off x="6104485" y="2280120"/>
            <a:ext cx="978408" cy="34061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Flecha derecha"/>
          <p:cNvSpPr/>
          <p:nvPr/>
        </p:nvSpPr>
        <p:spPr>
          <a:xfrm rot="10800000">
            <a:off x="1835696" y="3717032"/>
            <a:ext cx="1008112" cy="2880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derecha"/>
          <p:cNvSpPr/>
          <p:nvPr/>
        </p:nvSpPr>
        <p:spPr>
          <a:xfrm rot="13413875">
            <a:off x="2366721" y="2002113"/>
            <a:ext cx="978408" cy="26027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bajo"/>
          <p:cNvSpPr/>
          <p:nvPr/>
        </p:nvSpPr>
        <p:spPr>
          <a:xfrm rot="2102283">
            <a:off x="3168368" y="4726173"/>
            <a:ext cx="312429" cy="9784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bajo"/>
          <p:cNvSpPr/>
          <p:nvPr/>
        </p:nvSpPr>
        <p:spPr>
          <a:xfrm rot="18610543">
            <a:off x="6403939" y="4019769"/>
            <a:ext cx="304422" cy="9784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4283968" y="6021288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Century Gothic" pitchFamily="34" charset="0"/>
              </a:rPr>
              <a:t>Violencia</a:t>
            </a:r>
          </a:p>
          <a:p>
            <a:r>
              <a:rPr lang="es-MX" sz="2000" b="1" dirty="0" smtClean="0">
                <a:latin typeface="Century Gothic" pitchFamily="34" charset="0"/>
              </a:rPr>
              <a:t> de jefes </a:t>
            </a:r>
            <a:endParaRPr lang="es-MX" sz="2000" b="1" dirty="0">
              <a:latin typeface="Century Gothi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069456" y="1412776"/>
            <a:ext cx="170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itchFamily="34" charset="0"/>
              </a:rPr>
              <a:t>Violencia</a:t>
            </a:r>
          </a:p>
          <a:p>
            <a:r>
              <a:rPr lang="es-MX" sz="2000" b="1" dirty="0" smtClean="0">
                <a:latin typeface="Century Gothic" pitchFamily="34" charset="0"/>
              </a:rPr>
              <a:t> en horarios </a:t>
            </a:r>
            <a:endParaRPr lang="es-MX" sz="2000" b="1" dirty="0">
              <a:latin typeface="Century Gothic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283717" y="332656"/>
            <a:ext cx="2900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itchFamily="34" charset="0"/>
              </a:rPr>
              <a:t>Violencia:</a:t>
            </a:r>
          </a:p>
          <a:p>
            <a:r>
              <a:rPr lang="es-MX" sz="2000" b="1" dirty="0" smtClean="0">
                <a:latin typeface="Century Gothic" pitchFamily="34" charset="0"/>
              </a:rPr>
              <a:t> insatisfacción laboral</a:t>
            </a:r>
            <a:endParaRPr lang="es-MX" sz="2000" b="1" dirty="0">
              <a:latin typeface="Century Gothic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67544" y="3429000"/>
            <a:ext cx="1433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Century Gothic" pitchFamily="34" charset="0"/>
              </a:rPr>
              <a:t>Violencia </a:t>
            </a:r>
          </a:p>
          <a:p>
            <a:pPr algn="ctr"/>
            <a:r>
              <a:rPr lang="es-MX" sz="2000" b="1" dirty="0" smtClean="0">
                <a:latin typeface="Century Gothic" pitchFamily="34" charset="0"/>
              </a:rPr>
              <a:t>verbal </a:t>
            </a:r>
            <a:endParaRPr lang="es-MX" sz="2000" b="1" dirty="0">
              <a:latin typeface="Century Gothic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509517" y="5589240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itchFamily="34" charset="0"/>
              </a:rPr>
              <a:t>Carencia</a:t>
            </a:r>
          </a:p>
          <a:p>
            <a:r>
              <a:rPr lang="es-MX" sz="2000" b="1" dirty="0" smtClean="0">
                <a:latin typeface="Century Gothic" pitchFamily="34" charset="0"/>
              </a:rPr>
              <a:t> de capacitación</a:t>
            </a:r>
            <a:endParaRPr lang="es-MX" sz="2000" b="1" dirty="0">
              <a:latin typeface="Century Gothic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93670" y="1052736"/>
            <a:ext cx="1893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itchFamily="34" charset="0"/>
              </a:rPr>
              <a:t>Violencia</a:t>
            </a:r>
          </a:p>
          <a:p>
            <a:pPr algn="ctr"/>
            <a:r>
              <a:rPr lang="es-MX" sz="2000" b="1" dirty="0" smtClean="0">
                <a:latin typeface="Century Gothic" pitchFamily="34" charset="0"/>
              </a:rPr>
              <a:t> de jerarquías</a:t>
            </a:r>
            <a:endParaRPr lang="es-MX" sz="2000" b="1" dirty="0">
              <a:latin typeface="Century Gothic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588224" y="5013176"/>
            <a:ext cx="2244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smtClean="0">
                <a:latin typeface="Century Gothic" pitchFamily="34" charset="0"/>
              </a:rPr>
              <a:t>Violencia</a:t>
            </a:r>
          </a:p>
          <a:p>
            <a:r>
              <a:rPr lang="es-MX" sz="2000" b="1" dirty="0" smtClean="0">
                <a:latin typeface="Century Gothic" pitchFamily="34" charset="0"/>
              </a:rPr>
              <a:t> de compañeros</a:t>
            </a:r>
            <a:endParaRPr lang="es-MX" sz="2000" b="1" dirty="0">
              <a:latin typeface="Century Gothic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732240" y="3212976"/>
            <a:ext cx="234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Robo de materia prima</a:t>
            </a:r>
            <a:endParaRPr lang="es-ES" dirty="0"/>
          </a:p>
        </p:txBody>
      </p:sp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3" name="2 CuadroTexto"/>
          <p:cNvSpPr txBox="1"/>
          <p:nvPr/>
        </p:nvSpPr>
        <p:spPr>
          <a:xfrm>
            <a:off x="323528" y="188640"/>
            <a:ext cx="49776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srgbClr val="C00000"/>
                </a:solidFill>
                <a:latin typeface="Goudy Stout" pitchFamily="18" charset="0"/>
              </a:rPr>
              <a:t>LOS TRABAJADORES</a:t>
            </a:r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1052736"/>
            <a:ext cx="31683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  <a:cs typeface="Arial" pitchFamily="34" charset="0"/>
              </a:rPr>
              <a:t>L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a legislación laboral mexicana reconoce la producción de accidentes y enfermedades relacionadas con el trabajo y las condiciones laborales, sin embargo, los padecimientos</a:t>
            </a:r>
          </a:p>
          <a:p>
            <a:pPr algn="ctr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relacionados con el estrés laboral y factores psicosociales no son reconocidas en la práctica. </a:t>
            </a:r>
          </a:p>
          <a:p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3554" name="Picture 2" descr="http://www.lalibreriadelau.com/lu/images/laboral_mcg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3810000" cy="4056113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03648" y="476672"/>
            <a:ext cx="66247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A pesar de los avances en la prevención de accidentes y enfermedades de trabajo es evidente que en la mayoría de los centros laborales en América Latina falta conciencia generalizada en cuanto a la importancia de un ámbito de trabajo seguro y sano.</a:t>
            </a:r>
          </a:p>
          <a:p>
            <a:pPr algn="just"/>
            <a:endParaRPr lang="es-MX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Por las condiciones generales de vida en nuestro país y el resto de los países de América Latina se tiene un planta laboral menos saludable y, por lo tanto, más vulnerables a </a:t>
            </a: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factores psicosociales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.</a:t>
            </a:r>
          </a:p>
          <a:p>
            <a:endParaRPr lang="es-MX" dirty="0"/>
          </a:p>
        </p:txBody>
      </p:sp>
      <p:pic>
        <p:nvPicPr>
          <p:cNvPr id="4" name="Picture 2" descr="http://gandia.nueva-acropolis.es/images/acoso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21088"/>
            <a:ext cx="3816424" cy="216024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Q3g9kwKy_usTyha2E0t01drZenLnc5E0CcxvYA3iaRbgc01Qv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849694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1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  <a:cs typeface="Arial" pitchFamily="34" charset="0"/>
              </a:rPr>
              <a:t>L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a Organización Internacional del Trabajo (OIT) fue el primer organismo en emitir una propuesta de padecimientos relacionados con el trabajo el cual sirvió de referencia para el</a:t>
            </a:r>
          </a:p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primer listado de enfermedades profesionales incluido en la LFT. </a:t>
            </a:r>
          </a:p>
          <a:p>
            <a:pPr algn="ctr"/>
            <a:endParaRPr lang="es-MX" sz="2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s-MX" sz="2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67944" y="2276872"/>
            <a:ext cx="5076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*La violencia y el acoso moral han surgido como riesgos significativos en el lugar de trabajo actual.</a:t>
            </a:r>
          </a:p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4283968" y="35730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De acuerdo con una investigación realizada por especialistas de varias universidades del país, como la UAM, la UNAM, el IPN y la </a:t>
            </a:r>
            <a:r>
              <a:rPr lang="es-MX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UdeG</a:t>
            </a:r>
            <a:r>
              <a:rPr lang="es-MX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  <a:cs typeface="Arial" pitchFamily="34" charset="0"/>
              </a:rPr>
              <a:t>, no sólo el acoso sexual va en crecimiento, sino también el acoso psicológico, como forma de violencia simbólica extrema a la que hay que poner atención.</a:t>
            </a:r>
            <a:endParaRPr lang="es-MX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6" name="Picture 2" descr="http://es.dreamstime.com/carga-de-trabajo-pesada-thumb2110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08920"/>
            <a:ext cx="3240360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1541</Words>
  <Application>Microsoft Office PowerPoint</Application>
  <PresentationFormat>Presentación en pantalla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DELL</dc:creator>
  <cp:lastModifiedBy>UNAM</cp:lastModifiedBy>
  <cp:revision>30</cp:revision>
  <dcterms:created xsi:type="dcterms:W3CDTF">2012-11-23T04:57:38Z</dcterms:created>
  <dcterms:modified xsi:type="dcterms:W3CDTF">2012-11-23T15:10:53Z</dcterms:modified>
</cp:coreProperties>
</file>